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2" r:id="rId7"/>
    <p:sldId id="273" r:id="rId8"/>
    <p:sldId id="274" r:id="rId9"/>
    <p:sldId id="258" r:id="rId10"/>
    <p:sldId id="268" r:id="rId11"/>
    <p:sldId id="275" r:id="rId12"/>
    <p:sldId id="265" r:id="rId13"/>
    <p:sldId id="276" r:id="rId14"/>
    <p:sldId id="277" r:id="rId15"/>
    <p:sldId id="278" r:id="rId16"/>
    <p:sldId id="264" r:id="rId17"/>
    <p:sldId id="266" r:id="rId18"/>
    <p:sldId id="270" r:id="rId19"/>
  </p:sldIdLst>
  <p:sldSz cx="18288000" cy="10287000"/>
  <p:notesSz cx="6858000" cy="9144000"/>
  <p:embeddedFontLst>
    <p:embeddedFont>
      <p:font typeface="Cabin Sketch" panose="020B0604020202020204" charset="0"/>
      <p:regular r:id="rId20"/>
    </p:embeddedFont>
    <p:embeddedFont>
      <p:font typeface="Caveat Brush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4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5E0CA-CD82-BBA4-314A-F801D22B353A}" v="6" dt="2025-04-22T20:55:30.700"/>
    <p1510:client id="{D28B6F37-35CE-C8DC-87D4-63CEEF4D2F55}" v="33" dt="2025-04-22T21:02:32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, Kinlee" userId="S::kgn6088@utulsa.edu::f747c2f3-254a-4d61-83e3-bc00ccf9dc62" providerId="AD" clId="Web-{6BC5E0CA-CD82-BBA4-314A-F801D22B353A}"/>
    <pc:docChg chg="modSld">
      <pc:chgData name="Null, Kinlee" userId="S::kgn6088@utulsa.edu::f747c2f3-254a-4d61-83e3-bc00ccf9dc62" providerId="AD" clId="Web-{6BC5E0CA-CD82-BBA4-314A-F801D22B353A}" dt="2025-04-22T20:55:30.512" v="1" actId="20577"/>
      <pc:docMkLst>
        <pc:docMk/>
      </pc:docMkLst>
      <pc:sldChg chg="modSp">
        <pc:chgData name="Null, Kinlee" userId="S::kgn6088@utulsa.edu::f747c2f3-254a-4d61-83e3-bc00ccf9dc62" providerId="AD" clId="Web-{6BC5E0CA-CD82-BBA4-314A-F801D22B353A}" dt="2025-04-22T20:55:30.512" v="1" actId="20577"/>
        <pc:sldMkLst>
          <pc:docMk/>
          <pc:sldMk cId="0" sldId="262"/>
        </pc:sldMkLst>
        <pc:spChg chg="mod">
          <ac:chgData name="Null, Kinlee" userId="S::kgn6088@utulsa.edu::f747c2f3-254a-4d61-83e3-bc00ccf9dc62" providerId="AD" clId="Web-{6BC5E0CA-CD82-BBA4-314A-F801D22B353A}" dt="2025-04-22T20:55:30.512" v="1" actId="20577"/>
          <ac:spMkLst>
            <pc:docMk/>
            <pc:sldMk cId="0" sldId="262"/>
            <ac:spMk id="5" creationId="{00000000-0000-0000-0000-000000000000}"/>
          </ac:spMkLst>
        </pc:spChg>
      </pc:sldChg>
    </pc:docChg>
  </pc:docChgLst>
  <pc:docChgLst>
    <pc:chgData name="Null, Kinlee" userId="S::kgn6088@utulsa.edu::f747c2f3-254a-4d61-83e3-bc00ccf9dc62" providerId="AD" clId="Web-{D28B6F37-35CE-C8DC-87D4-63CEEF4D2F55}"/>
    <pc:docChg chg="modSld">
      <pc:chgData name="Null, Kinlee" userId="S::kgn6088@utulsa.edu::f747c2f3-254a-4d61-83e3-bc00ccf9dc62" providerId="AD" clId="Web-{D28B6F37-35CE-C8DC-87D4-63CEEF4D2F55}" dt="2025-04-22T21:02:30.028" v="14" actId="20577"/>
      <pc:docMkLst>
        <pc:docMk/>
      </pc:docMkLst>
      <pc:sldChg chg="addSp delSp modSp">
        <pc:chgData name="Null, Kinlee" userId="S::kgn6088@utulsa.edu::f747c2f3-254a-4d61-83e3-bc00ccf9dc62" providerId="AD" clId="Web-{D28B6F37-35CE-C8DC-87D4-63CEEF4D2F55}" dt="2025-04-22T21:00:58.263" v="5" actId="1076"/>
        <pc:sldMkLst>
          <pc:docMk/>
          <pc:sldMk cId="0" sldId="258"/>
        </pc:sldMkLst>
        <pc:spChg chg="mod">
          <ac:chgData name="Null, Kinlee" userId="S::kgn6088@utulsa.edu::f747c2f3-254a-4d61-83e3-bc00ccf9dc62" providerId="AD" clId="Web-{D28B6F37-35CE-C8DC-87D4-63CEEF4D2F55}" dt="2025-04-22T21:00:20.826" v="2" actId="14100"/>
          <ac:spMkLst>
            <pc:docMk/>
            <pc:sldMk cId="0" sldId="258"/>
            <ac:spMk id="9" creationId="{00000000-0000-0000-0000-000000000000}"/>
          </ac:spMkLst>
        </pc:spChg>
        <pc:picChg chg="add del mod">
          <ac:chgData name="Null, Kinlee" userId="S::kgn6088@utulsa.edu::f747c2f3-254a-4d61-83e3-bc00ccf9dc62" providerId="AD" clId="Web-{D28B6F37-35CE-C8DC-87D4-63CEEF4D2F55}" dt="2025-04-22T21:00:29.154" v="3"/>
          <ac:picMkLst>
            <pc:docMk/>
            <pc:sldMk cId="0" sldId="258"/>
            <ac:picMk id="5" creationId="{9463F628-818B-2809-8380-055F911D4421}"/>
          </ac:picMkLst>
        </pc:picChg>
        <pc:picChg chg="add mod">
          <ac:chgData name="Null, Kinlee" userId="S::kgn6088@utulsa.edu::f747c2f3-254a-4d61-83e3-bc00ccf9dc62" providerId="AD" clId="Web-{D28B6F37-35CE-C8DC-87D4-63CEEF4D2F55}" dt="2025-04-22T21:00:58.263" v="5" actId="1076"/>
          <ac:picMkLst>
            <pc:docMk/>
            <pc:sldMk cId="0" sldId="258"/>
            <ac:picMk id="10" creationId="{D72306C6-E31A-A2AD-A6F9-9D2FCC3B536B}"/>
          </ac:picMkLst>
        </pc:picChg>
      </pc:sldChg>
      <pc:sldChg chg="modSp">
        <pc:chgData name="Null, Kinlee" userId="S::kgn6088@utulsa.edu::f747c2f3-254a-4d61-83e3-bc00ccf9dc62" providerId="AD" clId="Web-{D28B6F37-35CE-C8DC-87D4-63CEEF4D2F55}" dt="2025-04-22T21:01:59.810" v="9" actId="20577"/>
        <pc:sldMkLst>
          <pc:docMk/>
          <pc:sldMk cId="0" sldId="265"/>
        </pc:sldMkLst>
        <pc:spChg chg="mod">
          <ac:chgData name="Null, Kinlee" userId="S::kgn6088@utulsa.edu::f747c2f3-254a-4d61-83e3-bc00ccf9dc62" providerId="AD" clId="Web-{D28B6F37-35CE-C8DC-87D4-63CEEF4D2F55}" dt="2025-04-22T21:01:59.810" v="9" actId="20577"/>
          <ac:spMkLst>
            <pc:docMk/>
            <pc:sldMk cId="0" sldId="265"/>
            <ac:spMk id="17" creationId="{37E713AB-46DE-458B-4545-7E8F0A948D40}"/>
          </ac:spMkLst>
        </pc:spChg>
      </pc:sldChg>
      <pc:sldChg chg="modSp">
        <pc:chgData name="Null, Kinlee" userId="S::kgn6088@utulsa.edu::f747c2f3-254a-4d61-83e3-bc00ccf9dc62" providerId="AD" clId="Web-{D28B6F37-35CE-C8DC-87D4-63CEEF4D2F55}" dt="2025-04-22T21:02:09.122" v="13" actId="20577"/>
        <pc:sldMkLst>
          <pc:docMk/>
          <pc:sldMk cId="1593732656" sldId="276"/>
        </pc:sldMkLst>
        <pc:spChg chg="mod">
          <ac:chgData name="Null, Kinlee" userId="S::kgn6088@utulsa.edu::f747c2f3-254a-4d61-83e3-bc00ccf9dc62" providerId="AD" clId="Web-{D28B6F37-35CE-C8DC-87D4-63CEEF4D2F55}" dt="2025-04-22T21:02:09.122" v="13" actId="20577"/>
          <ac:spMkLst>
            <pc:docMk/>
            <pc:sldMk cId="1593732656" sldId="276"/>
            <ac:spMk id="17" creationId="{B53DDAB1-AD43-BBAF-B23A-1C302B35CB39}"/>
          </ac:spMkLst>
        </pc:spChg>
      </pc:sldChg>
      <pc:sldChg chg="modSp">
        <pc:chgData name="Null, Kinlee" userId="S::kgn6088@utulsa.edu::f747c2f3-254a-4d61-83e3-bc00ccf9dc62" providerId="AD" clId="Web-{D28B6F37-35CE-C8DC-87D4-63CEEF4D2F55}" dt="2025-04-22T21:02:30.028" v="14" actId="20577"/>
        <pc:sldMkLst>
          <pc:docMk/>
          <pc:sldMk cId="1636740970" sldId="277"/>
        </pc:sldMkLst>
        <pc:spChg chg="mod">
          <ac:chgData name="Null, Kinlee" userId="S::kgn6088@utulsa.edu::f747c2f3-254a-4d61-83e3-bc00ccf9dc62" providerId="AD" clId="Web-{D28B6F37-35CE-C8DC-87D4-63CEEF4D2F55}" dt="2025-04-22T21:02:30.028" v="14" actId="20577"/>
          <ac:spMkLst>
            <pc:docMk/>
            <pc:sldMk cId="1636740970" sldId="277"/>
            <ac:spMk id="13" creationId="{D04BFA69-EE31-E699-8712-BE24021488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g5pC60TAI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www.youtube.com/watch?v=5YXwsnZFrc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.sv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4790" y="3277707"/>
            <a:ext cx="16158420" cy="367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7" spc="11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User Accounts </a:t>
            </a:r>
          </a:p>
          <a:p>
            <a:pPr algn="ctr">
              <a:lnSpc>
                <a:spcPts val="13957"/>
              </a:lnSpc>
            </a:pPr>
            <a:r>
              <a:rPr lang="en-US" sz="13957" spc="11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in Windows</a:t>
            </a:r>
          </a:p>
        </p:txBody>
      </p:sp>
      <p:sp>
        <p:nvSpPr>
          <p:cNvPr id="7" name="Freeform 7"/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089459A-5AD4-4DB5-CF2A-AC1DE5E79245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7973700E-97B8-64E7-028B-6BD7D1C99F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CA494-3235-1B83-6771-32974FB17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7BD3E7-8487-B211-E0A1-9E6E4B1E42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E1C4B14-BA83-EE3B-9E8B-63AA23D9E681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14C1221-4DA7-92D3-B7D6-B80DAAA14EA7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30BDE0-7C29-C25F-05B7-AB4A758EFB6A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86FF94-84A7-8BEE-8B8B-4B1932F41741}"/>
              </a:ext>
            </a:extLst>
          </p:cNvPr>
          <p:cNvSpPr txBox="1"/>
          <p:nvPr/>
        </p:nvSpPr>
        <p:spPr>
          <a:xfrm>
            <a:off x="1053529" y="691418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30D66E-CA5F-C140-6E56-4995D1E8D9C0}"/>
              </a:ext>
            </a:extLst>
          </p:cNvPr>
          <p:cNvSpPr txBox="1"/>
          <p:nvPr/>
        </p:nvSpPr>
        <p:spPr>
          <a:xfrm>
            <a:off x="2116247" y="5792422"/>
            <a:ext cx="2639719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Settings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47E9C7B-4C5C-B19F-FB41-888DFBEFE337}"/>
              </a:ext>
            </a:extLst>
          </p:cNvPr>
          <p:cNvSpPr txBox="1"/>
          <p:nvPr/>
        </p:nvSpPr>
        <p:spPr>
          <a:xfrm>
            <a:off x="7621016" y="5347154"/>
            <a:ext cx="3095626" cy="175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Computer Management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8A38F02-16AB-6236-4827-5EDB960B1922}"/>
              </a:ext>
            </a:extLst>
          </p:cNvPr>
          <p:cNvSpPr txBox="1"/>
          <p:nvPr/>
        </p:nvSpPr>
        <p:spPr>
          <a:xfrm>
            <a:off x="13532034" y="5347154"/>
            <a:ext cx="2639719" cy="175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File Explorer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10B4BD5-BA00-FEFF-28C9-CD08B627E8F5}"/>
              </a:ext>
            </a:extLst>
          </p:cNvPr>
          <p:cNvSpPr/>
          <p:nvPr/>
        </p:nvSpPr>
        <p:spPr>
          <a:xfrm>
            <a:off x="4343400" y="1881647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53DDAB1-AD43-BBAF-B23A-1C302B35CB39}"/>
              </a:ext>
            </a:extLst>
          </p:cNvPr>
          <p:cNvSpPr txBox="1"/>
          <p:nvPr/>
        </p:nvSpPr>
        <p:spPr>
          <a:xfrm>
            <a:off x="914400" y="2397611"/>
            <a:ext cx="16230600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Which application do you use to create users? </a:t>
            </a:r>
          </a:p>
        </p:txBody>
      </p:sp>
    </p:spTree>
    <p:extLst>
      <p:ext uri="{BB962C8B-B14F-4D97-AF65-F5344CB8AC3E}">
        <p14:creationId xmlns:p14="http://schemas.microsoft.com/office/powerpoint/2010/main" val="159373265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D9DB2-1CCC-BEF8-CFD0-15D827E5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34CB67-5E1C-C91F-E9F8-D3AACB954F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BF0F09-B69E-9DEB-4933-2853C2CB4DE9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62E5296-D754-0636-2490-D0E032F3CC82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C4E331-5FAB-F2B9-4BA8-31BC480F34DC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F751112-DCD3-63C1-E5CC-7C8B719CF2D1}"/>
              </a:ext>
            </a:extLst>
          </p:cNvPr>
          <p:cNvSpPr txBox="1"/>
          <p:nvPr/>
        </p:nvSpPr>
        <p:spPr>
          <a:xfrm>
            <a:off x="1053529" y="691418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A59F2F-B812-D636-8E0F-789042ED7CAC}"/>
              </a:ext>
            </a:extLst>
          </p:cNvPr>
          <p:cNvSpPr txBox="1"/>
          <p:nvPr/>
        </p:nvSpPr>
        <p:spPr>
          <a:xfrm>
            <a:off x="2162534" y="5579701"/>
            <a:ext cx="2639719" cy="175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prank them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ACC1AC0-8F98-FAE1-6DB7-26881D8BBA9F}"/>
              </a:ext>
            </a:extLst>
          </p:cNvPr>
          <p:cNvSpPr txBox="1"/>
          <p:nvPr/>
        </p:nvSpPr>
        <p:spPr>
          <a:xfrm>
            <a:off x="13256941" y="4682020"/>
            <a:ext cx="3095626" cy="35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eliminate accounts being compromised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04BFA69-EE31-E699-8712-BE24021488D8}"/>
              </a:ext>
            </a:extLst>
          </p:cNvPr>
          <p:cNvSpPr txBox="1"/>
          <p:nvPr/>
        </p:nvSpPr>
        <p:spPr>
          <a:xfrm>
            <a:off x="7315200" y="4753838"/>
            <a:ext cx="3834459" cy="351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So they can make a new password when they forget the old one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7937CE8B-6B70-0AE7-B555-51E46022D20F}"/>
              </a:ext>
            </a:extLst>
          </p:cNvPr>
          <p:cNvSpPr/>
          <p:nvPr/>
        </p:nvSpPr>
        <p:spPr>
          <a:xfrm>
            <a:off x="4343400" y="1838017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87684D2F-2E89-1A66-DDA4-456569F03656}"/>
              </a:ext>
            </a:extLst>
          </p:cNvPr>
          <p:cNvSpPr txBox="1"/>
          <p:nvPr/>
        </p:nvSpPr>
        <p:spPr>
          <a:xfrm>
            <a:off x="914400" y="2065395"/>
            <a:ext cx="16230600" cy="124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8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Why is making users change their passwords important? </a:t>
            </a:r>
          </a:p>
        </p:txBody>
      </p:sp>
    </p:spTree>
    <p:extLst>
      <p:ext uri="{BB962C8B-B14F-4D97-AF65-F5344CB8AC3E}">
        <p14:creationId xmlns:p14="http://schemas.microsoft.com/office/powerpoint/2010/main" val="163674097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B47F5-09A1-F4AD-121E-D0C74F0D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E34616-F3CA-6A19-CF43-BB59B8214AE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482209-64CF-02A2-897C-EDB52B822083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1F14EA4-D5F5-51FC-A5D3-3FAC798656A6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C6A439B-06E7-8576-A639-3727F260893C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ABC99AF-28F9-49E6-E42A-B097EE60F277}"/>
              </a:ext>
            </a:extLst>
          </p:cNvPr>
          <p:cNvSpPr txBox="1"/>
          <p:nvPr/>
        </p:nvSpPr>
        <p:spPr>
          <a:xfrm>
            <a:off x="1053529" y="691418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4: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400CC7F-E45B-2AA3-1EB6-253509595F58}"/>
              </a:ext>
            </a:extLst>
          </p:cNvPr>
          <p:cNvSpPr txBox="1"/>
          <p:nvPr/>
        </p:nvSpPr>
        <p:spPr>
          <a:xfrm>
            <a:off x="2163385" y="4622116"/>
            <a:ext cx="2639719" cy="354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get rid of malicious actors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940F4A-AE6D-2E43-BE96-D80BB854F017}"/>
              </a:ext>
            </a:extLst>
          </p:cNvPr>
          <p:cNvSpPr txBox="1"/>
          <p:nvPr/>
        </p:nvSpPr>
        <p:spPr>
          <a:xfrm>
            <a:off x="7621016" y="5347154"/>
            <a:ext cx="3095626" cy="175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be sole admin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1CD60A9-F93A-AABB-D696-91E96A0A1D40}"/>
              </a:ext>
            </a:extLst>
          </p:cNvPr>
          <p:cNvSpPr txBox="1"/>
          <p:nvPr/>
        </p:nvSpPr>
        <p:spPr>
          <a:xfrm>
            <a:off x="13502876" y="5070957"/>
            <a:ext cx="2639719" cy="265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Because you were told to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C7A4E15-7FBD-E0DD-C99D-BE3DD03CDD79}"/>
              </a:ext>
            </a:extLst>
          </p:cNvPr>
          <p:cNvSpPr/>
          <p:nvPr/>
        </p:nvSpPr>
        <p:spPr>
          <a:xfrm>
            <a:off x="4343400" y="1881647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97E81FB1-1A60-AB92-BE44-5BB8BE38D601}"/>
              </a:ext>
            </a:extLst>
          </p:cNvPr>
          <p:cNvSpPr txBox="1"/>
          <p:nvPr/>
        </p:nvSpPr>
        <p:spPr>
          <a:xfrm>
            <a:off x="914400" y="2397611"/>
            <a:ext cx="16230600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Why would you want to disable/delete users?</a:t>
            </a:r>
          </a:p>
        </p:txBody>
      </p:sp>
    </p:spTree>
    <p:extLst>
      <p:ext uri="{BB962C8B-B14F-4D97-AF65-F5344CB8AC3E}">
        <p14:creationId xmlns:p14="http://schemas.microsoft.com/office/powerpoint/2010/main" val="382128204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0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38250"/>
            <a:ext cx="96393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Quiz Answers</a:t>
            </a:r>
          </a:p>
        </p:txBody>
      </p:sp>
      <p:sp>
        <p:nvSpPr>
          <p:cNvPr id="5" name="Freeform 5"/>
          <p:cNvSpPr/>
          <p:nvPr/>
        </p:nvSpPr>
        <p:spPr>
          <a:xfrm>
            <a:off x="152400" y="2628286"/>
            <a:ext cx="112320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951168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21781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AAEBD7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690205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190956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EF5A6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4: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14800" y="4004683"/>
            <a:ext cx="5791200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Computer Management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43400" y="5257618"/>
            <a:ext cx="3542130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Settings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62400" y="6690205"/>
            <a:ext cx="10101209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eliminate accounts being compromised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02334" y="8175988"/>
            <a:ext cx="9917444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get rid of malicious actors 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5B9A5185-5369-035C-B087-20E6FB748F08}"/>
              </a:ext>
            </a:extLst>
          </p:cNvPr>
          <p:cNvSpPr/>
          <p:nvPr/>
        </p:nvSpPr>
        <p:spPr>
          <a:xfrm rot="-781913">
            <a:off x="11915101" y="675923"/>
            <a:ext cx="2237521" cy="2013594"/>
          </a:xfrm>
          <a:custGeom>
            <a:avLst/>
            <a:gdLst/>
            <a:ahLst/>
            <a:cxnLst/>
            <a:rect l="l" t="t" r="r" b="b"/>
            <a:pathLst>
              <a:path w="1157531" h="1183349">
                <a:moveTo>
                  <a:pt x="0" y="0"/>
                </a:moveTo>
                <a:lnTo>
                  <a:pt x="1157531" y="0"/>
                </a:lnTo>
                <a:lnTo>
                  <a:pt x="1157531" y="1183349"/>
                </a:lnTo>
                <a:lnTo>
                  <a:pt x="0" y="118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4F3A80-6555-4DAC-EDC9-52374F8D46A3}"/>
              </a:ext>
            </a:extLst>
          </p:cNvPr>
          <p:cNvSpPr/>
          <p:nvPr/>
        </p:nvSpPr>
        <p:spPr>
          <a:xfrm>
            <a:off x="14063609" y="4152900"/>
            <a:ext cx="185791" cy="4911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5C33379-1A17-9B7F-9DEA-ECBCB7B6F78D}"/>
              </a:ext>
            </a:extLst>
          </p:cNvPr>
          <p:cNvSpPr txBox="1"/>
          <p:nvPr/>
        </p:nvSpPr>
        <p:spPr>
          <a:xfrm>
            <a:off x="13944600" y="3967839"/>
            <a:ext cx="3314700" cy="77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Slide 5 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A82231FE-AB09-2490-B30E-038AF3BF569A}"/>
              </a:ext>
            </a:extLst>
          </p:cNvPr>
          <p:cNvSpPr txBox="1"/>
          <p:nvPr/>
        </p:nvSpPr>
        <p:spPr>
          <a:xfrm>
            <a:off x="13931398" y="5158581"/>
            <a:ext cx="3314700" cy="77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Slide 4 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4DAC2B6-BF54-A7D1-EBA3-D54B5794E762}"/>
              </a:ext>
            </a:extLst>
          </p:cNvPr>
          <p:cNvSpPr txBox="1"/>
          <p:nvPr/>
        </p:nvSpPr>
        <p:spPr>
          <a:xfrm>
            <a:off x="13980445" y="8041958"/>
            <a:ext cx="3314700" cy="77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Slide 7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EFECC2F-4DCF-F617-1BCD-E0BF57146817}"/>
              </a:ext>
            </a:extLst>
          </p:cNvPr>
          <p:cNvSpPr txBox="1"/>
          <p:nvPr/>
        </p:nvSpPr>
        <p:spPr>
          <a:xfrm>
            <a:off x="13931398" y="6602864"/>
            <a:ext cx="3314700" cy="77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Slide 7 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7CFEB6B6-F854-3845-673F-2F8BF3BC64A6}"/>
              </a:ext>
            </a:extLst>
          </p:cNvPr>
          <p:cNvSpPr txBox="1"/>
          <p:nvPr/>
        </p:nvSpPr>
        <p:spPr>
          <a:xfrm>
            <a:off x="14090579" y="2911389"/>
            <a:ext cx="3314700" cy="77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Questions? Review these!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3AB0AF-20C6-7BCB-F6C4-5BDAF506628D}"/>
              </a:ext>
            </a:extLst>
          </p:cNvPr>
          <p:cNvSpPr/>
          <p:nvPr/>
        </p:nvSpPr>
        <p:spPr>
          <a:xfrm rot="5400000">
            <a:off x="15656317" y="2580856"/>
            <a:ext cx="183223" cy="25150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238250"/>
            <a:ext cx="8115300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Additional Resources: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36955"/>
            <a:ext cx="8115300" cy="528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Want to watch a step by step visual tutorial on how to disable users? Check out this 3 min video! </a:t>
            </a:r>
          </a:p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https://www.youtube.com/watch?v=Fg5pC60TAIQ</a:t>
            </a:r>
            <a:endParaRPr lang="en-US" sz="3299" dirty="0">
              <a:solidFill>
                <a:schemeClr val="accent1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4619"/>
              </a:lnSpc>
            </a:pPr>
            <a:endParaRPr lang="en-US" sz="3299" dirty="0">
              <a:solidFill>
                <a:schemeClr val="bg1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chemeClr val="bg1"/>
                </a:solidFill>
                <a:latin typeface="Caveat Brush"/>
                <a:ea typeface="Caveat Brush"/>
                <a:cs typeface="Caveat Brush"/>
                <a:sym typeface="Caveat Brush"/>
              </a:rPr>
              <a:t>Here’s a short video on how to force a user to change their password at next log in: </a:t>
            </a:r>
          </a:p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https://www.youtube.com/watch?v=5YXwsnZFrc4</a:t>
            </a:r>
            <a:endParaRPr lang="en-US" sz="3299" dirty="0">
              <a:solidFill>
                <a:schemeClr val="accent1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4619"/>
              </a:lnSpc>
            </a:pPr>
            <a:endParaRPr lang="en-US" sz="3299" dirty="0">
              <a:solidFill>
                <a:schemeClr val="accent1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4619"/>
              </a:lnSpc>
            </a:pPr>
            <a:endParaRPr lang="en-US" sz="3299" dirty="0">
              <a:solidFill>
                <a:schemeClr val="accent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79726" y="725317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26180">
            <a:off x="852907" y="935093"/>
            <a:ext cx="3095959" cy="3312796"/>
          </a:xfrm>
          <a:custGeom>
            <a:avLst/>
            <a:gdLst/>
            <a:ahLst/>
            <a:cxnLst/>
            <a:rect l="l" t="t" r="r" b="b"/>
            <a:pathLst>
              <a:path w="3095959" h="3312796">
                <a:moveTo>
                  <a:pt x="0" y="0"/>
                </a:moveTo>
                <a:lnTo>
                  <a:pt x="3095958" y="0"/>
                </a:lnTo>
                <a:lnTo>
                  <a:pt x="3095958" y="3312796"/>
                </a:lnTo>
                <a:lnTo>
                  <a:pt x="0" y="3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64790" y="2717800"/>
            <a:ext cx="16158420" cy="52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THANK</a:t>
            </a:r>
          </a:p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15127362" y="1028700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49232">
            <a:off x="14102607" y="5493199"/>
            <a:ext cx="2067970" cy="3488907"/>
          </a:xfrm>
          <a:custGeom>
            <a:avLst/>
            <a:gdLst/>
            <a:ahLst/>
            <a:cxnLst/>
            <a:rect l="l" t="t" r="r" b="b"/>
            <a:pathLst>
              <a:path w="2067970" h="3488907">
                <a:moveTo>
                  <a:pt x="0" y="0"/>
                </a:moveTo>
                <a:lnTo>
                  <a:pt x="2067970" y="0"/>
                </a:lnTo>
                <a:lnTo>
                  <a:pt x="2067970" y="3488906"/>
                </a:lnTo>
                <a:lnTo>
                  <a:pt x="0" y="348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3A1FA498-BDAA-9C6C-B1B6-5CA3E34F27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26913"/>
            <a:ext cx="4408476" cy="440847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220" y="1028700"/>
            <a:ext cx="15143560" cy="3166381"/>
          </a:xfrm>
          <a:custGeom>
            <a:avLst/>
            <a:gdLst/>
            <a:ahLst/>
            <a:cxnLst/>
            <a:rect l="l" t="t" r="r" b="b"/>
            <a:pathLst>
              <a:path w="15143560" h="3166381">
                <a:moveTo>
                  <a:pt x="0" y="0"/>
                </a:moveTo>
                <a:lnTo>
                  <a:pt x="15143560" y="0"/>
                </a:lnTo>
                <a:lnTo>
                  <a:pt x="15143560" y="3166381"/>
                </a:lnTo>
                <a:lnTo>
                  <a:pt x="0" y="316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939290"/>
            <a:ext cx="13139257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79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9667" y="5019675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9667" y="6400576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667" y="7781477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1819" y="5019675"/>
            <a:ext cx="5794981" cy="100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54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Create/Delete Accounts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122" y="5019675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5122" y="6400576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122" y="7781477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1819" y="6400576"/>
            <a:ext cx="5331059" cy="10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54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Account Permissions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91819" y="7781477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Admin &amp; Guest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67274" y="5019675"/>
            <a:ext cx="7068326" cy="100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54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Required Password Change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67274" y="6400576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67274" y="7781477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Quiz!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2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880025"/>
            <a:ext cx="1313925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Create </a:t>
            </a:r>
          </a:p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Users in 3!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2263" y="4242279"/>
            <a:ext cx="8115300" cy="56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Navigate to the settings and click on Accounts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2263" y="6012774"/>
            <a:ext cx="8115300" cy="56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Scroll down until you find “other users”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807" y="7772543"/>
            <a:ext cx="8115300" cy="56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Click “Add account” and go through the prompts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0FD54-DF70-F6D9-917E-72F1D7EE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476" y="393854"/>
            <a:ext cx="3945561" cy="6182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9730EF-3F86-6B2B-A8E7-4931EF84D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042" y="6842555"/>
            <a:ext cx="5830114" cy="857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B3D3FC-021E-B628-893D-AD65863F5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3833" y="8005525"/>
            <a:ext cx="2114845" cy="67636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FE9BC7B-6621-1ECD-1FE1-4D1B05455C9C}"/>
              </a:ext>
            </a:extLst>
          </p:cNvPr>
          <p:cNvSpPr/>
          <p:nvPr/>
        </p:nvSpPr>
        <p:spPr>
          <a:xfrm>
            <a:off x="11658600" y="3444445"/>
            <a:ext cx="2242657" cy="708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5EEAB-E4E8-182C-83E5-A78D458CB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AB5EF5-63DD-6513-1011-5EF2AE1D3607}"/>
              </a:ext>
            </a:extLst>
          </p:cNvPr>
          <p:cNvSpPr/>
          <p:nvPr/>
        </p:nvSpPr>
        <p:spPr>
          <a:xfrm>
            <a:off x="0" y="532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38F671C-34E7-23CE-80D6-41A44949A50E}"/>
              </a:ext>
            </a:extLst>
          </p:cNvPr>
          <p:cNvSpPr txBox="1"/>
          <p:nvPr/>
        </p:nvSpPr>
        <p:spPr>
          <a:xfrm>
            <a:off x="762000" y="880025"/>
            <a:ext cx="1313925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Delete </a:t>
            </a:r>
          </a:p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Users in 3!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95FB626-6648-0DE9-FC72-1B173685043D}"/>
              </a:ext>
            </a:extLst>
          </p:cNvPr>
          <p:cNvSpPr txBox="1"/>
          <p:nvPr/>
        </p:nvSpPr>
        <p:spPr>
          <a:xfrm>
            <a:off x="2812263" y="4242279"/>
            <a:ext cx="8115300" cy="56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Navigate to the settings and click on Accounts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9C820C6-4E76-7610-2893-1E4BE91EC741}"/>
              </a:ext>
            </a:extLst>
          </p:cNvPr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E0384E-F27A-2710-2EE2-6782A65CB451}"/>
              </a:ext>
            </a:extLst>
          </p:cNvPr>
          <p:cNvSpPr txBox="1"/>
          <p:nvPr/>
        </p:nvSpPr>
        <p:spPr>
          <a:xfrm>
            <a:off x="2812263" y="6012774"/>
            <a:ext cx="8115300" cy="56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In “family” you should see a list of users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85BE139-21FF-2078-781F-C04A74099673}"/>
              </a:ext>
            </a:extLst>
          </p:cNvPr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2287B45-CDB4-F836-24D5-FF6F6FE54876}"/>
              </a:ext>
            </a:extLst>
          </p:cNvPr>
          <p:cNvSpPr txBox="1"/>
          <p:nvPr/>
        </p:nvSpPr>
        <p:spPr>
          <a:xfrm>
            <a:off x="2838805" y="7530537"/>
            <a:ext cx="8115300" cy="174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Click which user you want to delete and click </a:t>
            </a:r>
          </a:p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confirm</a:t>
            </a:r>
          </a:p>
          <a:p>
            <a:pPr algn="just">
              <a:lnSpc>
                <a:spcPts val="4619"/>
              </a:lnSpc>
            </a:pPr>
            <a:endParaRPr lang="en-US" sz="3299" dirty="0">
              <a:solidFill>
                <a:srgbClr val="F0F0F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62B80F4-D675-7686-A67F-AFA1E5783CFA}"/>
              </a:ext>
            </a:extLst>
          </p:cNvPr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060C05-9209-1B3B-0E8B-81CF6BF5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476" y="393854"/>
            <a:ext cx="3945561" cy="618221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D037016-56FA-CBAC-7077-474A6911E692}"/>
              </a:ext>
            </a:extLst>
          </p:cNvPr>
          <p:cNvSpPr/>
          <p:nvPr/>
        </p:nvSpPr>
        <p:spPr>
          <a:xfrm>
            <a:off x="11658600" y="3444445"/>
            <a:ext cx="2242657" cy="708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21E685-DC94-7B77-FC60-5646AB53D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7062241"/>
            <a:ext cx="7710550" cy="14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229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9EF2C6-A2C3-68E7-6D50-8EE9E802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B77200-01C7-1589-14C0-A1410C71F570}"/>
              </a:ext>
            </a:extLst>
          </p:cNvPr>
          <p:cNvSpPr/>
          <p:nvPr/>
        </p:nvSpPr>
        <p:spPr>
          <a:xfrm>
            <a:off x="0" y="532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1B94B93-B2E8-2053-B0B4-15C963B79927}"/>
              </a:ext>
            </a:extLst>
          </p:cNvPr>
          <p:cNvSpPr txBox="1"/>
          <p:nvPr/>
        </p:nvSpPr>
        <p:spPr>
          <a:xfrm>
            <a:off x="762000" y="880025"/>
            <a:ext cx="13139257" cy="306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96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Disable Admin/Guest </a:t>
            </a:r>
          </a:p>
          <a:p>
            <a:pPr algn="l">
              <a:lnSpc>
                <a:spcPts val="12000"/>
              </a:lnSpc>
            </a:pPr>
            <a:r>
              <a:rPr lang="en-US" sz="96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Users in 3!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B8BD88-7B1A-99CC-49BF-530A5269E2F8}"/>
              </a:ext>
            </a:extLst>
          </p:cNvPr>
          <p:cNvSpPr txBox="1"/>
          <p:nvPr/>
        </p:nvSpPr>
        <p:spPr>
          <a:xfrm>
            <a:off x="2590800" y="4027393"/>
            <a:ext cx="8115300" cy="115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Navigate to computer management from the start menu and run as an administrator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AB667D-1A16-5AAD-31E2-61C48D9614B5}"/>
              </a:ext>
            </a:extLst>
          </p:cNvPr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D99E07-A40F-58AB-6B5C-630D5C7E8062}"/>
              </a:ext>
            </a:extLst>
          </p:cNvPr>
          <p:cNvSpPr txBox="1"/>
          <p:nvPr/>
        </p:nvSpPr>
        <p:spPr>
          <a:xfrm>
            <a:off x="2777161" y="5789278"/>
            <a:ext cx="8115300" cy="115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Click on Local Users and Groups and then click on Users. Here is a list of all users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89F835-9F22-48E1-8DBA-FFDEDA71344E}"/>
              </a:ext>
            </a:extLst>
          </p:cNvPr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F95F590-78E2-F7A5-3782-40934101CAFA}"/>
              </a:ext>
            </a:extLst>
          </p:cNvPr>
          <p:cNvSpPr txBox="1"/>
          <p:nvPr/>
        </p:nvSpPr>
        <p:spPr>
          <a:xfrm>
            <a:off x="2838805" y="7530537"/>
            <a:ext cx="8115300" cy="174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Right click on a user you wish to disable and select properties, and click “disable user”</a:t>
            </a:r>
          </a:p>
          <a:p>
            <a:pPr algn="just">
              <a:lnSpc>
                <a:spcPts val="4619"/>
              </a:lnSpc>
            </a:pPr>
            <a:endParaRPr lang="en-US" sz="3299" dirty="0">
              <a:solidFill>
                <a:srgbClr val="F0F0F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B3F3EB-F18E-5C38-48E8-93B47327A51C}"/>
              </a:ext>
            </a:extLst>
          </p:cNvPr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E03092-1C9E-AD2E-A959-E113A162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093" y="3261200"/>
            <a:ext cx="5439727" cy="43374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0ECE6D-EE74-0702-0685-5E291D643783}"/>
              </a:ext>
            </a:extLst>
          </p:cNvPr>
          <p:cNvSpPr/>
          <p:nvPr/>
        </p:nvSpPr>
        <p:spPr>
          <a:xfrm>
            <a:off x="12819232" y="5607254"/>
            <a:ext cx="2164049" cy="3640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0011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Password Policy!</a:t>
            </a:r>
          </a:p>
        </p:txBody>
      </p:sp>
      <p:sp>
        <p:nvSpPr>
          <p:cNvPr id="4" name="Freeform 4"/>
          <p:cNvSpPr/>
          <p:nvPr/>
        </p:nvSpPr>
        <p:spPr>
          <a:xfrm>
            <a:off x="14261847" y="841356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66416" y="2420828"/>
            <a:ext cx="10755168" cy="1799046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90300" y="7142203"/>
            <a:ext cx="4949452" cy="3446618"/>
          </a:xfrm>
          <a:custGeom>
            <a:avLst/>
            <a:gdLst/>
            <a:ahLst/>
            <a:cxnLst/>
            <a:rect l="l" t="t" r="r" b="b"/>
            <a:pathLst>
              <a:path w="4949452" h="3446618">
                <a:moveTo>
                  <a:pt x="0" y="0"/>
                </a:moveTo>
                <a:lnTo>
                  <a:pt x="4949452" y="0"/>
                </a:lnTo>
                <a:lnTo>
                  <a:pt x="4949452" y="3446619"/>
                </a:lnTo>
                <a:lnTo>
                  <a:pt x="0" y="344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44718" y="7444037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71866" y="4746472"/>
            <a:ext cx="6694312" cy="4499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To make users change their passwords is very simple! Start by following steps 1 &amp; 2 on “Disabling Admin/Guest Users in 3!” but </a:t>
            </a:r>
            <a:r>
              <a:rPr lang="en-US" sz="3299" dirty="0">
                <a:solidFill>
                  <a:schemeClr val="accent2">
                    <a:lumMod val="75000"/>
                  </a:schemeClr>
                </a:solidFill>
                <a:latin typeface="Caveat Brush"/>
                <a:ea typeface="Caveat Brush"/>
                <a:cs typeface="Caveat Brush"/>
                <a:sym typeface="Caveat Brush"/>
              </a:rPr>
              <a:t>STOP</a:t>
            </a: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before you disable the  account. </a:t>
            </a:r>
          </a:p>
          <a:p>
            <a:pPr algn="ctr">
              <a:lnSpc>
                <a:spcPct val="150000"/>
              </a:lnSpc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Instead, on properties, click “user must change password at next login”</a:t>
            </a:r>
          </a:p>
        </p:txBody>
      </p:sp>
      <p:pic>
        <p:nvPicPr>
          <p:cNvPr id="11" name="Picture 10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19B73C41-E392-582A-8B1F-D151F3F7B0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2" y="689544"/>
            <a:ext cx="2563272" cy="288798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2306C6-E31A-A2AD-A6F9-9D2FCC3B53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3004" y="4338016"/>
            <a:ext cx="6324600" cy="56197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34016" y="952500"/>
            <a:ext cx="9080633" cy="147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2876" y="2552700"/>
            <a:ext cx="8494538" cy="705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At the end of the day, you might be wondering </a:t>
            </a:r>
            <a:r>
              <a:rPr lang="en-US" sz="3299" u="sng" dirty="0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rPr>
              <a:t>“What is the point?”</a:t>
            </a:r>
          </a:p>
          <a:p>
            <a:pPr marL="457200" indent="-457200" algn="just">
              <a:lnSpc>
                <a:spcPts val="4619"/>
              </a:lnSpc>
              <a:buFont typeface="Arial" panose="020B0604020202020204" pitchFamily="34" charset="0"/>
              <a:buChar char="•"/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We </a:t>
            </a:r>
            <a:r>
              <a:rPr lang="en-US" sz="3299" u="sng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will</a:t>
            </a: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use these security practices in the competition because it helps defend our system against attacks. </a:t>
            </a:r>
          </a:p>
          <a:p>
            <a:pPr marL="457200" indent="-457200" algn="just">
              <a:lnSpc>
                <a:spcPts val="4619"/>
              </a:lnSpc>
              <a:buFont typeface="Arial" panose="020B0604020202020204" pitchFamily="34" charset="0"/>
              <a:buChar char="•"/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Disabling/Deleting users helps </a:t>
            </a:r>
            <a:r>
              <a:rPr lang="en-US" sz="3299" dirty="0">
                <a:solidFill>
                  <a:schemeClr val="accent6">
                    <a:lumMod val="40000"/>
                    <a:lumOff val="60000"/>
                  </a:schemeClr>
                </a:solidFill>
                <a:latin typeface="Caveat Brush"/>
                <a:ea typeface="Caveat Brush"/>
                <a:cs typeface="Caveat Brush"/>
                <a:sym typeface="Caveat Brush"/>
              </a:rPr>
              <a:t>eliminate malicious users</a:t>
            </a: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from creating their own backdoor into our system. </a:t>
            </a:r>
          </a:p>
          <a:p>
            <a:pPr marL="457200" indent="-457200" algn="just">
              <a:lnSpc>
                <a:spcPts val="4619"/>
              </a:lnSpc>
              <a:buFont typeface="Arial" panose="020B0604020202020204" pitchFamily="34" charset="0"/>
              <a:buChar char="•"/>
            </a:pPr>
            <a:r>
              <a:rPr lang="en-US" sz="3299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Enforcing a password policy is also important because it ensures that users don’t use the default passwords and if their password has been compromised, it </a:t>
            </a:r>
            <a:r>
              <a:rPr lang="en-US" sz="3299" dirty="0">
                <a:solidFill>
                  <a:schemeClr val="accent6">
                    <a:lumMod val="40000"/>
                    <a:lumOff val="60000"/>
                  </a:schemeClr>
                </a:solidFill>
                <a:latin typeface="Caveat Brush"/>
                <a:ea typeface="Caveat Brush"/>
                <a:cs typeface="Caveat Brush"/>
                <a:sym typeface="Caveat Brush"/>
              </a:rPr>
              <a:t>prevents malicious actors from gaining access to your system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3BA09AF-90C5-C5A9-D0E5-C547433BEDB3}"/>
              </a:ext>
            </a:extLst>
          </p:cNvPr>
          <p:cNvSpPr/>
          <p:nvPr/>
        </p:nvSpPr>
        <p:spPr>
          <a:xfrm rot="-926180">
            <a:off x="11790154" y="2007746"/>
            <a:ext cx="5288819" cy="5866386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9236A-CFA8-8CE8-F839-58A77588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A3BB71-DF4C-2A12-256E-61F79139FFD2}"/>
              </a:ext>
            </a:extLst>
          </p:cNvPr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372199-0094-B83D-BEF2-65E480F9C562}"/>
              </a:ext>
            </a:extLst>
          </p:cNvPr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232CA92-3D04-BBB6-6856-B5DBE2F3C46E}"/>
              </a:ext>
            </a:extLst>
          </p:cNvPr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0C3E95-278C-85EA-C5F0-E4294B44CD40}"/>
              </a:ext>
            </a:extLst>
          </p:cNvPr>
          <p:cNvSpPr txBox="1"/>
          <p:nvPr/>
        </p:nvSpPr>
        <p:spPr>
          <a:xfrm>
            <a:off x="1064790" y="3277707"/>
            <a:ext cx="16158420" cy="3457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7" spc="11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Quiz!</a:t>
            </a:r>
          </a:p>
          <a:p>
            <a:pPr algn="ctr"/>
            <a:r>
              <a:rPr lang="en-US" sz="5400" spc="11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Write down your answers </a:t>
            </a:r>
          </a:p>
          <a:p>
            <a:pPr algn="ctr"/>
            <a:r>
              <a:rPr lang="en-US" sz="5400" spc="111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and check them at the end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CD633FF-8911-4746-547E-A64CECEB8CEC}"/>
              </a:ext>
            </a:extLst>
          </p:cNvPr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E6B540A-56FB-9E9A-3247-E7254A732826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E85C2027-C26A-B1B1-2299-D181C591D1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3529" y="691418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6247" y="5792422"/>
            <a:ext cx="2639719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Settings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1016" y="5347154"/>
            <a:ext cx="3095626" cy="175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Computer Management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32034" y="5347154"/>
            <a:ext cx="2639719" cy="175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File Explorer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35303CD-ECAD-9FBA-7029-ABAC0CFEA663}"/>
              </a:ext>
            </a:extLst>
          </p:cNvPr>
          <p:cNvSpPr/>
          <p:nvPr/>
        </p:nvSpPr>
        <p:spPr>
          <a:xfrm>
            <a:off x="4343400" y="1881647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7E713AB-46DE-458B-4545-7E8F0A948D40}"/>
              </a:ext>
            </a:extLst>
          </p:cNvPr>
          <p:cNvSpPr txBox="1"/>
          <p:nvPr/>
        </p:nvSpPr>
        <p:spPr>
          <a:xfrm>
            <a:off x="914400" y="2397611"/>
            <a:ext cx="16230600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000" spc="88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Which application do you use to disable users? 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AB5E64D24C1243A23A837A2FDA91D9" ma:contentTypeVersion="11" ma:contentTypeDescription="Create a new document." ma:contentTypeScope="" ma:versionID="a1a4a06a2fd2f0a38e29c6b3c970649f">
  <xsd:schema xmlns:xsd="http://www.w3.org/2001/XMLSchema" xmlns:xs="http://www.w3.org/2001/XMLSchema" xmlns:p="http://schemas.microsoft.com/office/2006/metadata/properties" xmlns:ns2="adebde3b-946f-4e46-ad84-2f60494af7f0" xmlns:ns3="f726f312-b763-4994-be1e-5353e28d77aa" targetNamespace="http://schemas.microsoft.com/office/2006/metadata/properties" ma:root="true" ma:fieldsID="393471c524ff06662b4c85bd353c00df" ns2:_="" ns3:_="">
    <xsd:import namespace="adebde3b-946f-4e46-ad84-2f60494af7f0"/>
    <xsd:import namespace="f726f312-b763-4994-be1e-5353e28d77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bde3b-946f-4e46-ad84-2f60494af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a01ffc-7703-4b5f-b6e1-c1b8dc2ede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6f312-b763-4994-be1e-5353e28d77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ab3128e-2fbb-496f-9cfc-ea41fbcb85ef}" ma:internalName="TaxCatchAll" ma:showField="CatchAllData" ma:web="f726f312-b763-4994-be1e-5353e28d77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26f312-b763-4994-be1e-5353e28d77aa" xsi:nil="true"/>
    <lcf76f155ced4ddcb4097134ff3c332f xmlns="adebde3b-946f-4e46-ad84-2f60494af7f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C387A00-BEE2-4DA0-AF2B-E93545E5C1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E4206B-2E76-4CDA-8413-41C3D3050E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ebde3b-946f-4e46-ad84-2f60494af7f0"/>
    <ds:schemaRef ds:uri="f726f312-b763-4994-be1e-5353e28d77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CD4CD8-E4CE-4BC6-8D4A-6621194DDE8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adebde3b-946f-4e46-ad84-2f60494af7f0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f726f312-b763-4994-be1e-5353e28d77a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524</Words>
  <Application>Microsoft Office PowerPoint</Application>
  <PresentationFormat>Custom</PresentationFormat>
  <Paragraphs>93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Chalkboard School Assignments</dc:title>
  <cp:lastModifiedBy>Harris, Haleigh</cp:lastModifiedBy>
  <cp:revision>18</cp:revision>
  <dcterms:created xsi:type="dcterms:W3CDTF">2006-08-16T00:00:00Z</dcterms:created>
  <dcterms:modified xsi:type="dcterms:W3CDTF">2025-04-22T21:02:36Z</dcterms:modified>
  <dc:identifier>DAGiwIUIWDs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0x0101001AAB5E64D24C1243A23A837A2FDA91D9</vt:lpwstr>
  </property>
  <property fmtid="{D5CDD505-2E9C-101B-9397-08002B2CF9AE}" pid="3" name="MediaServiceImageTags">
    <vt:lpwstr/>
  </property>
</Properties>
</file>